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5569-0D79-4EF3-96ED-C628C7DCDEC1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90A3-5B43-421A-9B78-CEA989B2F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04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5569-0D79-4EF3-96ED-C628C7DCDEC1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90A3-5B43-421A-9B78-CEA989B2F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07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5569-0D79-4EF3-96ED-C628C7DCDEC1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90A3-5B43-421A-9B78-CEA989B2F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78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5569-0D79-4EF3-96ED-C628C7DCDEC1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90A3-5B43-421A-9B78-CEA989B2F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5569-0D79-4EF3-96ED-C628C7DCDEC1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90A3-5B43-421A-9B78-CEA989B2F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99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5569-0D79-4EF3-96ED-C628C7DCDEC1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90A3-5B43-421A-9B78-CEA989B2F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77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5569-0D79-4EF3-96ED-C628C7DCDEC1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90A3-5B43-421A-9B78-CEA989B2F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16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5569-0D79-4EF3-96ED-C628C7DCDEC1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90A3-5B43-421A-9B78-CEA989B2F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31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5569-0D79-4EF3-96ED-C628C7DCDEC1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90A3-5B43-421A-9B78-CEA989B2F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74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5569-0D79-4EF3-96ED-C628C7DCDEC1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90A3-5B43-421A-9B78-CEA989B2F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84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5569-0D79-4EF3-96ED-C628C7DCDEC1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90A3-5B43-421A-9B78-CEA989B2F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09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5569-0D79-4EF3-96ED-C628C7DCDEC1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F90A3-5B43-421A-9B78-CEA989B2F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81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8670" y="257390"/>
            <a:ext cx="9144000" cy="2387600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Pokročilé techniky odběru vzorků pro stanovení diagnózy infekčních onemocnění prasat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sz="3000" dirty="0" smtClean="0"/>
              <a:t>Odběry vzorků z horních a dolních cest dýchacích</a:t>
            </a:r>
            <a:endParaRPr lang="cs-CZ" sz="3000" dirty="0"/>
          </a:p>
          <a:p>
            <a:endParaRPr lang="cs-CZ" sz="3000" dirty="0" smtClean="0"/>
          </a:p>
          <a:p>
            <a:r>
              <a:rPr lang="cs-CZ" sz="2600" dirty="0" smtClean="0"/>
              <a:t>IVA </a:t>
            </a:r>
            <a:r>
              <a:rPr lang="cs-CZ" sz="2600" dirty="0" smtClean="0"/>
              <a:t>VFU BRNO 2015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3040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Odběry vzorků z horních a dolních cest dýchacích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Klinické </a:t>
            </a:r>
            <a:r>
              <a:rPr lang="cs-CZ" dirty="0" smtClean="0"/>
              <a:t>příznaky poruch respiračního aparátu – akutní stádium onemocnění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ýtoky z rypáku (serózní, </a:t>
            </a:r>
            <a:r>
              <a:rPr lang="cs-CZ" dirty="0" err="1" smtClean="0"/>
              <a:t>mukopuruletní</a:t>
            </a:r>
            <a:r>
              <a:rPr lang="cs-CZ" dirty="0" smtClean="0"/>
              <a:t>, </a:t>
            </a:r>
            <a:r>
              <a:rPr lang="cs-CZ" dirty="0" err="1" smtClean="0"/>
              <a:t>puruletní</a:t>
            </a:r>
            <a:r>
              <a:rPr lang="cs-CZ" dirty="0" smtClean="0"/>
              <a:t>, krvavý  pěna)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Vlhký kašel – často záchvaty kašle s výhozem, převážně bakteriálního původu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Suchý kašel – neproduktivní namáhavý kašel, virová agens včetně infekce </a:t>
            </a:r>
            <a:r>
              <a:rPr lang="cs-CZ" dirty="0" err="1" smtClean="0"/>
              <a:t>mykoplazmaty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0703293" y="3012707"/>
            <a:ext cx="1925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189" y="274638"/>
            <a:ext cx="7913915" cy="64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Odběry vzorků z horních a dolních cest dýchacích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Bronchoalveolární </a:t>
            </a:r>
            <a:r>
              <a:rPr lang="cs-CZ" b="1" dirty="0" err="1" smtClean="0"/>
              <a:t>laváž</a:t>
            </a:r>
            <a:r>
              <a:rPr lang="cs-CZ" b="1" dirty="0" smtClean="0"/>
              <a:t> (BAL) </a:t>
            </a:r>
            <a:r>
              <a:rPr lang="cs-CZ" dirty="0" smtClean="0"/>
              <a:t>– bez </a:t>
            </a:r>
            <a:r>
              <a:rPr lang="cs-CZ" dirty="0" err="1" smtClean="0"/>
              <a:t>použítí</a:t>
            </a:r>
            <a:r>
              <a:rPr lang="cs-CZ" dirty="0" smtClean="0"/>
              <a:t> endoskopu</a:t>
            </a:r>
          </a:p>
          <a:p>
            <a:pPr marL="0" indent="0">
              <a:buNone/>
            </a:pPr>
            <a:r>
              <a:rPr lang="cs-CZ" dirty="0" smtClean="0"/>
              <a:t> - Celková </a:t>
            </a:r>
            <a:r>
              <a:rPr lang="cs-CZ" dirty="0"/>
              <a:t>anestezie po </a:t>
            </a:r>
            <a:r>
              <a:rPr lang="cs-CZ" dirty="0" smtClean="0"/>
              <a:t>12 hodinové </a:t>
            </a:r>
            <a:r>
              <a:rPr lang="cs-CZ" dirty="0"/>
              <a:t>hladovce</a:t>
            </a:r>
          </a:p>
          <a:p>
            <a:pPr marL="0" indent="0">
              <a:buNone/>
            </a:pPr>
            <a:r>
              <a:rPr lang="cs-CZ" dirty="0" smtClean="0"/>
              <a:t>1</a:t>
            </a:r>
            <a:r>
              <a:rPr lang="cs-CZ" dirty="0"/>
              <a:t>. </a:t>
            </a:r>
            <a:r>
              <a:rPr lang="cs-CZ" u="sng" dirty="0"/>
              <a:t>Premedikace – atropin </a:t>
            </a:r>
          </a:p>
          <a:p>
            <a:pPr marL="0" indent="0">
              <a:buNone/>
            </a:pPr>
            <a:r>
              <a:rPr lang="cs-CZ" sz="2800" i="1" dirty="0" smtClean="0"/>
              <a:t>     0,05-0,1 </a:t>
            </a:r>
            <a:r>
              <a:rPr lang="cs-CZ" sz="2800" i="1" dirty="0"/>
              <a:t>mg/kg </a:t>
            </a:r>
            <a:r>
              <a:rPr lang="cs-CZ" sz="2800" i="1" dirty="0" err="1"/>
              <a:t>i.m</a:t>
            </a:r>
            <a:r>
              <a:rPr lang="cs-CZ" sz="2800" i="1" dirty="0"/>
              <a:t>.</a:t>
            </a:r>
          </a:p>
          <a:p>
            <a:pPr marL="0" indent="0">
              <a:buNone/>
            </a:pPr>
            <a:r>
              <a:rPr lang="cs-CZ" dirty="0"/>
              <a:t>2. </a:t>
            </a:r>
            <a:r>
              <a:rPr lang="cs-CZ" u="sng" dirty="0" err="1"/>
              <a:t>Sedace</a:t>
            </a:r>
            <a:r>
              <a:rPr lang="cs-CZ" u="sng" dirty="0"/>
              <a:t> – </a:t>
            </a:r>
            <a:r>
              <a:rPr lang="cs-CZ" u="sng" dirty="0" err="1"/>
              <a:t>azaperon</a:t>
            </a:r>
            <a:endParaRPr lang="cs-CZ" u="sng" dirty="0"/>
          </a:p>
          <a:p>
            <a:pPr marL="0" indent="0">
              <a:buNone/>
            </a:pPr>
            <a:r>
              <a:rPr lang="cs-CZ" sz="2800" i="1" dirty="0" smtClean="0"/>
              <a:t>     1-4 </a:t>
            </a:r>
            <a:r>
              <a:rPr lang="cs-CZ" sz="2800" i="1" dirty="0"/>
              <a:t>mg/kg </a:t>
            </a:r>
            <a:r>
              <a:rPr lang="cs-CZ" sz="2800" i="1" dirty="0" err="1"/>
              <a:t>i.m</a:t>
            </a:r>
            <a:r>
              <a:rPr lang="cs-CZ" sz="2800" i="1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3. </a:t>
            </a:r>
            <a:r>
              <a:rPr lang="cs-CZ" u="sng" dirty="0" smtClean="0"/>
              <a:t>Vlastní anestezie – </a:t>
            </a:r>
            <a:r>
              <a:rPr lang="cs-CZ" u="sng" dirty="0" err="1" smtClean="0"/>
              <a:t>ketamin</a:t>
            </a:r>
            <a:r>
              <a:rPr lang="cs-CZ" u="sng" dirty="0"/>
              <a:t> </a:t>
            </a:r>
            <a:r>
              <a:rPr lang="cs-CZ" u="sng" dirty="0" smtClean="0"/>
              <a:t>+ diazepam</a:t>
            </a:r>
          </a:p>
          <a:p>
            <a:pPr marL="0" indent="0">
              <a:buNone/>
            </a:pPr>
            <a:r>
              <a:rPr lang="cs-CZ" i="1" dirty="0" smtClean="0"/>
              <a:t>     2-20</a:t>
            </a:r>
            <a:r>
              <a:rPr lang="cs-CZ" dirty="0" smtClean="0"/>
              <a:t> </a:t>
            </a:r>
            <a:r>
              <a:rPr lang="cs-CZ" i="1" dirty="0"/>
              <a:t>mg/kg </a:t>
            </a:r>
            <a:r>
              <a:rPr lang="cs-CZ" i="1" dirty="0" err="1"/>
              <a:t>i.m</a:t>
            </a:r>
            <a:r>
              <a:rPr lang="cs-CZ" i="1" dirty="0" smtClean="0"/>
              <a:t>. </a:t>
            </a:r>
            <a:r>
              <a:rPr lang="cs-CZ" i="1" dirty="0"/>
              <a:t> </a:t>
            </a:r>
            <a:r>
              <a:rPr lang="cs-CZ" i="1" dirty="0" smtClean="0"/>
              <a:t>+ 0,5 – 2 </a:t>
            </a:r>
            <a:r>
              <a:rPr lang="cs-CZ" i="1" dirty="0"/>
              <a:t>mg/kg </a:t>
            </a:r>
            <a:r>
              <a:rPr lang="cs-CZ" i="1" dirty="0" err="1" smtClean="0"/>
              <a:t>i.v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4. </a:t>
            </a:r>
            <a:r>
              <a:rPr lang="cs-CZ" u="sng" dirty="0" smtClean="0"/>
              <a:t>Lokální anestetikum pro usnadnění intubace </a:t>
            </a:r>
            <a:r>
              <a:rPr lang="cs-CZ" i="1" dirty="0" smtClean="0"/>
              <a:t>– </a:t>
            </a:r>
            <a:r>
              <a:rPr lang="cs-CZ" i="1" dirty="0" err="1" smtClean="0"/>
              <a:t>Mesocain</a:t>
            </a:r>
            <a:r>
              <a:rPr lang="cs-CZ" i="1" dirty="0" smtClean="0"/>
              <a:t> gel</a:t>
            </a: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2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Bronchoalveolární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laváž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(BAL)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Výplachový </a:t>
            </a:r>
            <a:r>
              <a:rPr lang="cs-CZ" b="1" dirty="0" smtClean="0"/>
              <a:t>roztok                               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Sterilní roztok PBS</a:t>
            </a:r>
            <a:br>
              <a:rPr lang="cs-CZ" dirty="0"/>
            </a:br>
            <a:r>
              <a:rPr lang="cs-CZ" dirty="0"/>
              <a:t>pH 7,2</a:t>
            </a:r>
            <a:br>
              <a:rPr lang="cs-CZ" dirty="0"/>
            </a:br>
            <a:r>
              <a:rPr lang="cs-CZ" dirty="0"/>
              <a:t>37 °C</a:t>
            </a:r>
            <a:br>
              <a:rPr lang="cs-CZ" dirty="0"/>
            </a:br>
            <a:r>
              <a:rPr lang="cs-CZ" dirty="0"/>
              <a:t>pomalá aplikace</a:t>
            </a:r>
            <a:br>
              <a:rPr lang="cs-CZ" dirty="0"/>
            </a:br>
            <a:r>
              <a:rPr lang="cs-CZ" dirty="0"/>
              <a:t>dávka 0,5 – 1,5 ml/kg ž. hm.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363" y="1934133"/>
            <a:ext cx="4013693" cy="419203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54326" y="2005935"/>
            <a:ext cx="162285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Endotracheální trubice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7529384" y="2430162"/>
            <a:ext cx="642551" cy="988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7524781" y="2496065"/>
            <a:ext cx="853100" cy="1268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9329835" y="4972869"/>
            <a:ext cx="133453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laryngoskop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765059" y="3764692"/>
            <a:ext cx="155695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Katetry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382897" y="2005935"/>
            <a:ext cx="159911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Lokální anestetikum</a:t>
            </a:r>
            <a:endParaRPr lang="cs-CZ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10190205" y="2743200"/>
            <a:ext cx="57666" cy="1729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10004855" y="3392963"/>
            <a:ext cx="214183" cy="255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9997100" y="3661321"/>
            <a:ext cx="370703" cy="660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1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0" y="274638"/>
            <a:ext cx="8305799" cy="66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2013075"/>
            <a:ext cx="5203370" cy="361564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9600" y="1643743"/>
            <a:ext cx="447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Foto 1  - sada pro hluboké nosní výtěry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971" y="2062695"/>
            <a:ext cx="5309528" cy="3566023"/>
          </a:xfrm>
          <a:prstGeom prst="rect">
            <a:avLst/>
          </a:prstGeom>
        </p:spPr>
      </p:pic>
      <p:sp>
        <p:nvSpPr>
          <p:cNvPr id="9" name="Šipka dolů 8"/>
          <p:cNvSpPr/>
          <p:nvPr/>
        </p:nvSpPr>
        <p:spPr>
          <a:xfrm>
            <a:off x="8565707" y="3363686"/>
            <a:ext cx="164636" cy="45721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147505" y="2598249"/>
            <a:ext cx="283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Důležitá je dostatečná hloubka odběru !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812971" y="1505244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Foto 2 – tampon na ocelové tyčince je vhodný pro účely hlubokých výtěrů rypáku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9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07571" y="1954603"/>
            <a:ext cx="478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Foto 1 – oboustranný  výtěr až do oblasti konch (záchyt toxigenních kmenů </a:t>
            </a:r>
            <a:r>
              <a:rPr lang="cs-CZ" i="1" dirty="0" err="1" smtClean="0"/>
              <a:t>P.multocida</a:t>
            </a:r>
            <a:r>
              <a:rPr lang="cs-CZ" i="1" dirty="0" smtClean="0"/>
              <a:t>)</a:t>
            </a:r>
            <a:endParaRPr lang="cs-CZ" i="1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571" y="2542219"/>
            <a:ext cx="5468447" cy="2820183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519904" y="3190582"/>
            <a:ext cx="265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Dorsomediálně zavedený výtěrový tampón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Šipka doleva 13"/>
          <p:cNvSpPr/>
          <p:nvPr/>
        </p:nvSpPr>
        <p:spPr>
          <a:xfrm rot="1265655">
            <a:off x="4060372" y="4320517"/>
            <a:ext cx="489857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038" y="3344990"/>
            <a:ext cx="5704019" cy="2000782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6292038" y="2421660"/>
            <a:ext cx="4833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Foto 2 – oboustranně vytřený tampon vložíme do </a:t>
            </a:r>
            <a:r>
              <a:rPr lang="cs-CZ" i="1" dirty="0" err="1" smtClean="0"/>
              <a:t>Amies</a:t>
            </a:r>
            <a:r>
              <a:rPr lang="cs-CZ" dirty="0" smtClean="0"/>
              <a:t> transportního agaru a vzorek posíláme do laboratoře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228</Words>
  <Application>Microsoft Office PowerPoint</Application>
  <PresentationFormat>Širokoúhlá obrazovka</PresentationFormat>
  <Paragraphs>33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Motiv Office</vt:lpstr>
      <vt:lpstr>Pokročilé techniky odběru vzorků pro stanovení diagnózy infekčních onemocnění prasat</vt:lpstr>
      <vt:lpstr>Odběry vzorků z horních a dolních cest dýchacích</vt:lpstr>
      <vt:lpstr>Prezentace aplikace PowerPoint</vt:lpstr>
      <vt:lpstr>Odběry vzorků z horních a dolních cest dýchacích</vt:lpstr>
      <vt:lpstr>Bronchoalveolární laváž (BAL)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VASEKJ</dc:creator>
  <cp:lastModifiedBy>VASEKJ</cp:lastModifiedBy>
  <cp:revision>3</cp:revision>
  <dcterms:created xsi:type="dcterms:W3CDTF">2015-12-02T19:32:38Z</dcterms:created>
  <dcterms:modified xsi:type="dcterms:W3CDTF">2015-12-02T19:46:10Z</dcterms:modified>
</cp:coreProperties>
</file>